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ppt/notesSlides/notesSlide6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7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8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7" r:id="rId3"/>
    <p:sldId id="298" r:id="rId4"/>
    <p:sldId id="299" r:id="rId5"/>
    <p:sldId id="303" r:id="rId6"/>
    <p:sldId id="304" r:id="rId7"/>
    <p:sldId id="305" r:id="rId8"/>
    <p:sldId id="306" r:id="rId9"/>
    <p:sldId id="300" r:id="rId10"/>
    <p:sldId id="282" r:id="rId11"/>
    <p:sldId id="262" r:id="rId12"/>
    <p:sldId id="301" r:id="rId13"/>
    <p:sldId id="263" r:id="rId14"/>
    <p:sldId id="285" r:id="rId15"/>
    <p:sldId id="302" r:id="rId16"/>
    <p:sldId id="307" r:id="rId17"/>
    <p:sldId id="308" r:id="rId18"/>
    <p:sldId id="309" r:id="rId19"/>
    <p:sldId id="310" r:id="rId20"/>
    <p:sldId id="268" r:id="rId21"/>
    <p:sldId id="270" r:id="rId22"/>
    <p:sldId id="271" r:id="rId23"/>
    <p:sldId id="273" r:id="rId24"/>
    <p:sldId id="289" r:id="rId25"/>
    <p:sldId id="290" r:id="rId26"/>
    <p:sldId id="291" r:id="rId27"/>
    <p:sldId id="292" r:id="rId28"/>
    <p:sldId id="293" r:id="rId29"/>
    <p:sldId id="283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990000"/>
    <a:srgbClr val="5D8866"/>
    <a:srgbClr val="B0E5CF"/>
    <a:srgbClr val="B3DAB0"/>
    <a:srgbClr val="3EBD86"/>
    <a:srgbClr val="113480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5" autoAdjust="0"/>
    <p:restoredTop sz="86333" autoAdjust="0"/>
  </p:normalViewPr>
  <p:slideViewPr>
    <p:cSldViewPr>
      <p:cViewPr varScale="1">
        <p:scale>
          <a:sx n="82" d="100"/>
          <a:sy n="82" d="100"/>
        </p:scale>
        <p:origin x="-16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Relationship Id="rId3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10.wmf"/><Relationship Id="rId3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01229EF6-C3AB-4830-BB90-696EFB00E3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A6190F-3391-4A1B-B968-43E7B4F8556A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BAED5E-68E3-4E6C-8B7A-0064624C4083}" type="slidenum">
              <a:rPr lang="en-US" smtClean="0">
                <a:latin typeface="Lucida Grande"/>
                <a:ea typeface="Geneva"/>
                <a:cs typeface="Geneva"/>
              </a:rPr>
              <a:pPr/>
              <a:t>21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03F035-BF83-4DD2-801B-8A8C541F0B26}" type="slidenum">
              <a:rPr lang="en-US" smtClean="0">
                <a:latin typeface="Lucida Grande"/>
                <a:ea typeface="Geneva"/>
                <a:cs typeface="Geneva"/>
              </a:rPr>
              <a:pPr/>
              <a:t>22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111F6-A6ED-46FF-A88B-8408F23889DE}" type="slidenum">
              <a:rPr lang="en-US" smtClean="0">
                <a:latin typeface="Lucida Grande"/>
                <a:ea typeface="Geneva"/>
                <a:cs typeface="Geneva"/>
              </a:rPr>
              <a:pPr/>
              <a:t>23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343708-7CF1-4567-9076-61829E0B76AD}" type="slidenum">
              <a:rPr lang="en-US" smtClean="0">
                <a:latin typeface="Lucida Grande"/>
                <a:ea typeface="Geneva"/>
                <a:cs typeface="Geneva"/>
              </a:rPr>
              <a:pPr/>
              <a:t>29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EF993C-EABD-40D6-B6C1-10613C60DDFC}" type="slidenum">
              <a:rPr lang="en-US" smtClean="0">
                <a:latin typeface="Lucida Grande"/>
                <a:ea typeface="Geneva"/>
                <a:cs typeface="Geneva"/>
              </a:rPr>
              <a:pPr/>
              <a:t>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60E81B-F04D-40AA-B92E-AD985314A041}" type="slidenum">
              <a:rPr lang="en-US" smtClean="0">
                <a:latin typeface="Lucida Grande"/>
                <a:ea typeface="Geneva"/>
                <a:cs typeface="Geneva"/>
              </a:rPr>
              <a:pPr/>
              <a:t>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B19290-9058-4610-B095-BCDB3D3893ED}" type="slidenum">
              <a:rPr lang="en-US" smtClean="0">
                <a:latin typeface="Lucida Grande"/>
                <a:ea typeface="Geneva"/>
                <a:cs typeface="Geneva"/>
              </a:rPr>
              <a:pPr/>
              <a:t>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1533F8-3EB1-461C-9888-D3AA6156D4EF}" type="slidenum">
              <a:rPr lang="en-US" smtClean="0">
                <a:latin typeface="Lucida Grande"/>
                <a:ea typeface="Geneva"/>
                <a:cs typeface="Geneva"/>
              </a:rPr>
              <a:pPr/>
              <a:t>10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66A2A-0278-469D-9D69-969B1567DD00}" type="slidenum">
              <a:rPr lang="en-US" smtClean="0">
                <a:latin typeface="Lucida Grande"/>
                <a:ea typeface="Geneva"/>
                <a:cs typeface="Geneva"/>
              </a:rPr>
              <a:pPr/>
              <a:t>11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01D74-D3E6-4138-8AB2-61F21389CDB5}" type="slidenum">
              <a:rPr lang="en-US" smtClean="0">
                <a:latin typeface="Lucida Grande"/>
                <a:ea typeface="Geneva"/>
                <a:cs typeface="Geneva"/>
              </a:rPr>
              <a:pPr/>
              <a:t>13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1D53C7-D3A9-41FA-9CBF-2393B42CD397}" type="slidenum">
              <a:rPr lang="en-US" smtClean="0">
                <a:latin typeface="Lucida Grande"/>
                <a:ea typeface="Geneva"/>
                <a:cs typeface="Geneva"/>
              </a:rPr>
              <a:pPr/>
              <a:t>14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0FFDB8-88E2-4970-B266-E48FC43CD486}" type="slidenum">
              <a:rPr lang="en-US" smtClean="0">
                <a:latin typeface="Lucida Grande"/>
                <a:ea typeface="Geneva"/>
                <a:cs typeface="Geneva"/>
              </a:rPr>
              <a:pPr/>
              <a:t>20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12E0F1-19EF-4C8D-A1B2-DE4CD3513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AC72F-EE31-440F-AE84-110BA84F0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C91CC-4CB7-48CA-BF41-6764654853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76F9E-494E-4233-BF23-BAFB3D9A96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580AC-B967-43BD-B0D6-085713E64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84CC0-1C2F-4FFC-B222-66A8B1722D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12055-6E48-499F-922A-FA29A730D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AE23F-BE92-4C25-962F-BF88497E2F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FE8A4-D834-4815-90B3-BBB860B484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9DBA15-AFD0-4AB0-A693-8F9EDFCF5F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F1FA9-92CF-4E8B-9084-BB705EEE13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F2080-3BA4-4BE7-A36D-BE4923563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397EA-CB6D-41C6-A4D7-EA6BCFF1BB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2192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Helvetica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Helvetica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3ED86FC8-8286-48C0-8D7D-CDD7F202A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/>
        <a:buChar char="•"/>
        <a:defRPr sz="2800">
          <a:solidFill>
            <a:srgbClr val="3EBD86"/>
          </a:solidFill>
          <a:latin typeface="+mn-lt"/>
          <a:ea typeface="+mn-ea"/>
          <a:cs typeface="Genev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  <a:cs typeface="Genev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Genev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Genev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7.jpeg"/><Relationship Id="rId5" Type="http://schemas.openxmlformats.org/officeDocument/2006/relationships/oleObject" Target="../embeddings/oleObject4.bin"/><Relationship Id="rId6" Type="http://schemas.openxmlformats.org/officeDocument/2006/relationships/image" Target="../media/image4.w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5.w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8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9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4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0.w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1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0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1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05200" y="2209800"/>
            <a:ext cx="5791200" cy="1143000"/>
          </a:xfrm>
        </p:spPr>
        <p:txBody>
          <a:bodyPr/>
          <a:lstStyle/>
          <a:p>
            <a:pPr eaLnBrk="1" hangingPunct="1"/>
            <a:r>
              <a:rPr lang="en-US" smtClean="0"/>
              <a:t>The Single-Sample</a:t>
            </a:r>
            <a:br>
              <a:rPr lang="en-US" smtClean="0"/>
            </a:br>
            <a:r>
              <a:rPr lang="en-US" smtClean="0"/>
              <a:t> </a:t>
            </a:r>
            <a:r>
              <a:rPr lang="en-US" i="1" smtClean="0"/>
              <a:t>t</a:t>
            </a:r>
            <a:r>
              <a:rPr lang="en-US" smtClean="0"/>
              <a:t> Test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smtClean="0"/>
              <a:t>Chapter 9</a:t>
            </a:r>
          </a:p>
        </p:txBody>
      </p:sp>
      <p:pic>
        <p:nvPicPr>
          <p:cNvPr id="16387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24384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 idx="4294967295"/>
          </p:nvPr>
        </p:nvSpPr>
        <p:spPr>
          <a:xfrm>
            <a:off x="685800" y="990600"/>
            <a:ext cx="7772400" cy="533400"/>
          </a:xfrm>
        </p:spPr>
        <p:txBody>
          <a:bodyPr/>
          <a:lstStyle/>
          <a:p>
            <a:r>
              <a:rPr lang="en-US" smtClean="0"/>
              <a:t>Calculating the Estimated Population SD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4294967295"/>
          </p:nvPr>
        </p:nvSpPr>
        <p:spPr>
          <a:xfrm>
            <a:off x="685800" y="2438400"/>
            <a:ext cx="7772400" cy="4114800"/>
          </a:xfrm>
        </p:spPr>
        <p:txBody>
          <a:bodyPr/>
          <a:lstStyle/>
          <a:p>
            <a:r>
              <a:rPr lang="en-US" smtClean="0"/>
              <a:t>Step 1: Calculate the sample mean</a:t>
            </a:r>
          </a:p>
          <a:p>
            <a:endParaRPr lang="en-US" smtClean="0"/>
          </a:p>
          <a:p>
            <a:r>
              <a:rPr lang="en-US" smtClean="0"/>
              <a:t>Step 2: Use the sample mean in the corrected standard deviation formula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095625" y="4981575"/>
          <a:ext cx="223837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4" imgW="1180800" imgH="507960" progId="Equation.3">
                  <p:embed/>
                </p:oleObj>
              </mc:Choice>
              <mc:Fallback>
                <p:oleObj name="Equation" r:id="rId4" imgW="118080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4981575"/>
                        <a:ext cx="2238375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4" descr="Nolan_table09_un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838200"/>
            <a:ext cx="4876800" cy="311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TextBox 4"/>
          <p:cNvSpPr txBox="1">
            <a:spLocks noChangeArrowheads="1"/>
          </p:cNvSpPr>
          <p:nvPr/>
        </p:nvSpPr>
        <p:spPr bwMode="auto">
          <a:xfrm>
            <a:off x="5562600" y="5791200"/>
            <a:ext cx="1828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latin typeface="Arial" charset="0"/>
              </a:rPr>
              <a:t>= 8.8 = 2.97</a:t>
            </a:r>
          </a:p>
        </p:txBody>
      </p:sp>
      <p:sp>
        <p:nvSpPr>
          <p:cNvPr id="3079" name="TextBox 3"/>
          <p:cNvSpPr txBox="1">
            <a:spLocks noChangeArrowheads="1"/>
          </p:cNvSpPr>
          <p:nvPr/>
        </p:nvSpPr>
        <p:spPr bwMode="auto">
          <a:xfrm>
            <a:off x="609600" y="1524000"/>
            <a:ext cx="647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latin typeface="Arial" charset="0"/>
              </a:rPr>
              <a:t>Steps to calculating </a:t>
            </a:r>
            <a:r>
              <a:rPr lang="en-US" i="1">
                <a:latin typeface="Arial" charset="0"/>
              </a:rPr>
              <a:t>s: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676400" y="5562600"/>
          <a:ext cx="223837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Equation" r:id="rId5" imgW="1180800" imgH="507960" progId="Equation.3">
                  <p:embed/>
                </p:oleObj>
              </mc:Choice>
              <mc:Fallback>
                <p:oleObj name="Equation" r:id="rId5" imgW="118080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562600"/>
                        <a:ext cx="2238375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4114800" y="5562600"/>
          <a:ext cx="125095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Equation" r:id="rId7" imgW="660240" imgH="469800" progId="Equation.3">
                  <p:embed/>
                </p:oleObj>
              </mc:Choice>
              <mc:Fallback>
                <p:oleObj name="Equation" r:id="rId7" imgW="660240" imgH="46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562600"/>
                        <a:ext cx="1250950" cy="890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1905000" y="4495800"/>
          <a:ext cx="44958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Equation" r:id="rId9" imgW="2031840" imgH="393480" progId="">
                  <p:embed/>
                </p:oleObj>
              </mc:Choice>
              <mc:Fallback>
                <p:oleObj name="Equation" r:id="rId9" imgW="2031840" imgH="3934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495800"/>
                        <a:ext cx="4495800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you can get the SD from SPSS!</a:t>
            </a:r>
          </a:p>
          <a:p>
            <a:pPr lvl="1"/>
            <a:r>
              <a:rPr lang="en-US" dirty="0" smtClean="0"/>
              <a:t>(chapter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6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2098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/>
              <a:t>Using the standard error</a:t>
            </a:r>
          </a:p>
          <a:p>
            <a:pPr lvl="1" eaLnBrk="1" hangingPunct="1"/>
            <a:endParaRPr lang="en-US" smtClean="0"/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The t statistic</a:t>
            </a:r>
          </a:p>
        </p:txBody>
      </p:sp>
      <p:sp>
        <p:nvSpPr>
          <p:cNvPr id="4101" name="Title 2"/>
          <p:cNvSpPr>
            <a:spLocks noGrp="1"/>
          </p:cNvSpPr>
          <p:nvPr>
            <p:ph type="title"/>
          </p:nvPr>
        </p:nvSpPr>
        <p:spPr>
          <a:xfrm>
            <a:off x="1295400" y="838200"/>
            <a:ext cx="7772400" cy="533400"/>
          </a:xfrm>
        </p:spPr>
        <p:txBody>
          <a:bodyPr/>
          <a:lstStyle/>
          <a:p>
            <a:r>
              <a:rPr lang="en-US" smtClean="0"/>
              <a:t>Calculating Standard Error for the t Statistic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5715000" y="2286000"/>
          <a:ext cx="24003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Equation" r:id="rId4" imgW="660240" imgH="419040" progId="Equation.3">
                  <p:embed/>
                </p:oleObj>
              </mc:Choice>
              <mc:Fallback>
                <p:oleObj name="Equation" r:id="rId4" imgW="660240" imgH="419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286000"/>
                        <a:ext cx="2400300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810000" y="4419600"/>
          <a:ext cx="3198813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Equation" r:id="rId6" imgW="863280" imgH="431640" progId="Equation.3">
                  <p:embed/>
                </p:oleObj>
              </mc:Choice>
              <mc:Fallback>
                <p:oleObj name="Equation" r:id="rId6" imgW="86328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419600"/>
                        <a:ext cx="3198813" cy="160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TextBox 4"/>
          <p:cNvSpPr txBox="1">
            <a:spLocks noChangeArrowheads="1"/>
          </p:cNvSpPr>
          <p:nvPr/>
        </p:nvSpPr>
        <p:spPr bwMode="auto">
          <a:xfrm>
            <a:off x="3352800" y="3352800"/>
            <a:ext cx="1447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latin typeface="Arial" charset="0"/>
              </a:rPr>
              <a:t> = 2.97</a:t>
            </a:r>
          </a:p>
        </p:txBody>
      </p:sp>
      <p:sp>
        <p:nvSpPr>
          <p:cNvPr id="50183" name="TextBox 3"/>
          <p:cNvSpPr txBox="1">
            <a:spLocks noChangeArrowheads="1"/>
          </p:cNvSpPr>
          <p:nvPr/>
        </p:nvSpPr>
        <p:spPr bwMode="auto">
          <a:xfrm>
            <a:off x="1981200" y="762000"/>
            <a:ext cx="64770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200" b="1">
                <a:solidFill>
                  <a:srgbClr val="990000"/>
                </a:solidFill>
                <a:latin typeface="Arial" charset="0"/>
              </a:rPr>
              <a:t>Steps to calculating t statistic using standard error:</a:t>
            </a: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371600" y="3124200"/>
          <a:ext cx="19510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3" name="Equation" r:id="rId4" imgW="1180800" imgH="507960" progId="Equation.3">
                  <p:embed/>
                </p:oleObj>
              </mc:Choice>
              <mc:Fallback>
                <p:oleObj name="Equation" r:id="rId4" imgW="1180800" imgH="507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124200"/>
                        <a:ext cx="195103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200" y="2438400"/>
            <a:ext cx="7772400" cy="41148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&gt;"/>
              <a:defRPr/>
            </a:pPr>
            <a:r>
              <a:rPr lang="en-US" sz="3200" kern="0" dirty="0">
                <a:latin typeface="+mn-lt"/>
                <a:ea typeface="+mn-ea"/>
                <a:cs typeface="+mn-cs"/>
              </a:rPr>
              <a:t>From previous example: </a:t>
            </a:r>
          </a:p>
          <a:p>
            <a:pPr marL="342900" indent="-342900">
              <a:spcBef>
                <a:spcPct val="20000"/>
              </a:spcBef>
              <a:buFontTx/>
              <a:buChar char="&gt;"/>
              <a:defRPr/>
            </a:pPr>
            <a:endParaRPr lang="en-US" sz="3200" kern="0" dirty="0"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Tx/>
              <a:buChar char="&gt;"/>
              <a:defRPr/>
            </a:pPr>
            <a:endParaRPr lang="en-US" sz="3200" kern="0" dirty="0"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Tx/>
              <a:buChar char="&gt;"/>
              <a:defRPr/>
            </a:pPr>
            <a:r>
              <a:rPr lang="en-US" sz="3200" kern="0" dirty="0">
                <a:latin typeface="Lucida Grande" pitchFamily="-48" charset="0"/>
                <a:ea typeface="Geneva" pitchFamily="-48" charset="-128"/>
                <a:cs typeface="+mn-cs"/>
              </a:rPr>
              <a:t>Assume population mean is 11: </a:t>
            </a:r>
          </a:p>
          <a:p>
            <a:pPr marL="342900" indent="-342900">
              <a:spcBef>
                <a:spcPct val="20000"/>
              </a:spcBef>
              <a:buFontTx/>
              <a:buChar char="&gt;"/>
              <a:defRPr/>
            </a:pPr>
            <a:endParaRPr lang="en-US" sz="3200" kern="0" dirty="0"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 kern="0" dirty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4648200" y="3124200"/>
          <a:ext cx="2997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4" name="Equation" r:id="rId6" imgW="1498320" imgH="419040" progId="">
                  <p:embed/>
                </p:oleObj>
              </mc:Choice>
              <mc:Fallback>
                <p:oleObj name="Equation" r:id="rId6" imgW="1498320" imgH="41904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124200"/>
                        <a:ext cx="29972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3"/>
          <p:cNvGraphicFramePr>
            <a:graphicFrameLocks noChangeAspect="1"/>
          </p:cNvGraphicFramePr>
          <p:nvPr/>
        </p:nvGraphicFramePr>
        <p:xfrm>
          <a:off x="1828800" y="5257800"/>
          <a:ext cx="471963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5" name="Equation" r:id="rId8" imgW="2057400" imgH="431640" progId="">
                  <p:embed/>
                </p:oleObj>
              </mc:Choice>
              <mc:Fallback>
                <p:oleObj name="Equation" r:id="rId8" imgW="2057400" imgH="4316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257800"/>
                        <a:ext cx="4719638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</a:t>
            </a:r>
            <a:r>
              <a:rPr lang="en-US" dirty="0"/>
              <a:t>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SPSS will also calculate these values for you!</a:t>
            </a:r>
          </a:p>
          <a:p>
            <a:pPr lvl="1"/>
            <a:r>
              <a:rPr lang="en-US" dirty="0" smtClean="0"/>
              <a:t>There are several types of </a:t>
            </a:r>
            <a:r>
              <a:rPr lang="en-US" i="1" dirty="0" smtClean="0"/>
              <a:t>t</a:t>
            </a:r>
            <a:r>
              <a:rPr lang="en-US" dirty="0" smtClean="0"/>
              <a:t> tests (covered in the next chapter).</a:t>
            </a:r>
          </a:p>
          <a:p>
            <a:pPr lvl="1"/>
            <a:r>
              <a:rPr lang="en-US" dirty="0" smtClean="0"/>
              <a:t>Let’s go over single sample </a:t>
            </a:r>
            <a:r>
              <a:rPr lang="en-US" i="1" dirty="0" smtClean="0"/>
              <a:t>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3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&gt; compare means &gt; one-sample </a:t>
            </a:r>
            <a:r>
              <a:rPr lang="en-US" i="1" dirty="0" smtClean="0"/>
              <a:t>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33800"/>
            <a:ext cx="8077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83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variable over to the right.</a:t>
            </a:r>
          </a:p>
          <a:p>
            <a:r>
              <a:rPr lang="en-US" b="1" dirty="0" smtClean="0"/>
              <a:t>Be sure</a:t>
            </a:r>
            <a:r>
              <a:rPr lang="en-US" dirty="0" smtClean="0"/>
              <a:t> to change the test value.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436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057400"/>
            <a:ext cx="6616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8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16100"/>
            <a:ext cx="7924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0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</a:t>
            </a:r>
            <a:r>
              <a:rPr lang="en-US" dirty="0" smtClean="0"/>
              <a:t>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Sometimes, we do not have the population standard deviation.</a:t>
            </a:r>
          </a:p>
          <a:p>
            <a:pPr lvl="1"/>
            <a:r>
              <a:rPr lang="en-US" dirty="0" smtClean="0"/>
              <a:t>(that’s actually really common).</a:t>
            </a:r>
          </a:p>
          <a:p>
            <a:r>
              <a:rPr lang="en-US" dirty="0" smtClean="0"/>
              <a:t>So what can we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68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838200"/>
            <a:ext cx="7772400" cy="685800"/>
          </a:xfrm>
        </p:spPr>
        <p:txBody>
          <a:bodyPr/>
          <a:lstStyle/>
          <a:p>
            <a:pPr eaLnBrk="1" hangingPunct="1"/>
            <a:r>
              <a:rPr lang="en-US" smtClean="0"/>
              <a:t>Hypothesis Tests: The Single Sample </a:t>
            </a:r>
            <a:r>
              <a:rPr lang="en-US" i="1" smtClean="0"/>
              <a:t>t </a:t>
            </a:r>
            <a:r>
              <a:rPr lang="en-US" smtClean="0"/>
              <a:t>Test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4384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The single sample </a:t>
            </a:r>
            <a:r>
              <a:rPr lang="en-US" i="1" dirty="0" smtClean="0">
                <a:solidFill>
                  <a:schemeClr val="tx1"/>
                </a:solidFill>
              </a:rPr>
              <a:t>t </a:t>
            </a:r>
            <a:r>
              <a:rPr lang="en-US" dirty="0" smtClean="0">
                <a:solidFill>
                  <a:schemeClr val="tx1"/>
                </a:solidFill>
              </a:rPr>
              <a:t>test </a:t>
            </a:r>
          </a:p>
          <a:p>
            <a:pPr lvl="1" eaLnBrk="1" hangingPunct="1"/>
            <a:r>
              <a:rPr lang="en-US" dirty="0" smtClean="0"/>
              <a:t>When we know the population mean, but not the standard deviation</a:t>
            </a:r>
          </a:p>
          <a:p>
            <a:pPr lvl="1" eaLnBrk="1" hangingPunct="1"/>
            <a:r>
              <a:rPr lang="en-US" dirty="0" smtClean="0"/>
              <a:t>Degrees of freedom </a:t>
            </a:r>
          </a:p>
          <a:p>
            <a:pPr lvl="1" eaLnBrk="1" hangingPunct="1">
              <a:buFont typeface="Lucida Grande"/>
              <a:buNone/>
            </a:pPr>
            <a:r>
              <a:rPr lang="en-US" i="1" dirty="0" smtClean="0"/>
              <a:t>		</a:t>
            </a:r>
            <a:r>
              <a:rPr lang="en-US" i="1" dirty="0" err="1" smtClean="0"/>
              <a:t>df</a:t>
            </a:r>
            <a:r>
              <a:rPr lang="en-US" dirty="0" smtClean="0"/>
              <a:t>  = </a:t>
            </a:r>
            <a:r>
              <a:rPr lang="en-US" i="1" dirty="0" smtClean="0"/>
              <a:t>N </a:t>
            </a:r>
            <a:r>
              <a:rPr lang="en-US" dirty="0" smtClean="0"/>
              <a:t>- 1 where </a:t>
            </a:r>
            <a:r>
              <a:rPr lang="en-US" i="1" dirty="0" smtClean="0"/>
              <a:t>N</a:t>
            </a:r>
            <a:r>
              <a:rPr lang="en-US" dirty="0" smtClean="0"/>
              <a:t> is sample size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Box 3"/>
          <p:cNvSpPr txBox="1">
            <a:spLocks noChangeArrowheads="1"/>
          </p:cNvSpPr>
          <p:nvPr/>
        </p:nvSpPr>
        <p:spPr bwMode="auto">
          <a:xfrm>
            <a:off x="762000" y="5502275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rgbClr val="800000"/>
                </a:solidFill>
                <a:latin typeface="Arial" charset="0"/>
              </a:rPr>
              <a:t>Stop and think.  Which is more conservative: one-tailed or two-tailed tests?  Why?</a:t>
            </a:r>
          </a:p>
        </p:txBody>
      </p:sp>
      <p:pic>
        <p:nvPicPr>
          <p:cNvPr id="60418" name="Picture 2" descr="C:\Documents and Settings\dillerj\Desktop\Stats_Consult\JPGS - low res\CH09\low\NOLESS_TB09-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1600200"/>
            <a:ext cx="8128000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7772400" cy="4572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The</a:t>
            </a:r>
            <a:r>
              <a:rPr lang="en-US" i="1" smtClean="0">
                <a:solidFill>
                  <a:schemeClr val="tx1"/>
                </a:solidFill>
              </a:rPr>
              <a:t> t</a:t>
            </a:r>
            <a:r>
              <a:rPr lang="en-US" smtClean="0">
                <a:solidFill>
                  <a:schemeClr val="tx1"/>
                </a:solidFill>
              </a:rPr>
              <a:t> test</a:t>
            </a:r>
          </a:p>
          <a:p>
            <a:pPr lvl="1" eaLnBrk="1" hangingPunct="1"/>
            <a:r>
              <a:rPr lang="en-US" smtClean="0"/>
              <a:t>The six steps of hypothesis testing</a:t>
            </a:r>
          </a:p>
          <a:p>
            <a:pPr lvl="2" eaLnBrk="1" hangingPunct="1"/>
            <a:r>
              <a:rPr lang="en-US" smtClean="0"/>
              <a:t>1. Identify population, distributions, assumptions</a:t>
            </a:r>
          </a:p>
          <a:p>
            <a:pPr lvl="2" eaLnBrk="1" hangingPunct="1"/>
            <a:r>
              <a:rPr lang="en-US" smtClean="0"/>
              <a:t>2. State the hypotheses</a:t>
            </a:r>
          </a:p>
          <a:p>
            <a:pPr lvl="2" eaLnBrk="1" hangingPunct="1"/>
            <a:r>
              <a:rPr lang="en-US" smtClean="0"/>
              <a:t>3. Characteristics of the comparison distribution</a:t>
            </a:r>
          </a:p>
          <a:p>
            <a:pPr lvl="2" eaLnBrk="1" hangingPunct="1"/>
            <a:r>
              <a:rPr lang="en-US" smtClean="0"/>
              <a:t>4. Identify critical values</a:t>
            </a:r>
          </a:p>
          <a:p>
            <a:pPr lvl="3" eaLnBrk="1" hangingPunct="1">
              <a:buFontTx/>
              <a:buNone/>
            </a:pPr>
            <a:r>
              <a:rPr lang="en-US" smtClean="0"/>
              <a:t>df =N-1</a:t>
            </a:r>
          </a:p>
          <a:p>
            <a:pPr lvl="2" eaLnBrk="1" hangingPunct="1"/>
            <a:r>
              <a:rPr lang="en-US" smtClean="0"/>
              <a:t>5. Calculate</a:t>
            </a:r>
          </a:p>
          <a:p>
            <a:pPr lvl="2" eaLnBrk="1" hangingPunct="1"/>
            <a:r>
              <a:rPr lang="en-US" smtClean="0"/>
              <a:t>6. Decide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057400"/>
            <a:ext cx="7772400" cy="4419600"/>
          </a:xfrm>
        </p:spPr>
        <p:txBody>
          <a:bodyPr/>
          <a:lstStyle/>
          <a:p>
            <a:pPr eaLnBrk="1" hangingPunct="1"/>
            <a:r>
              <a:rPr lang="en-US" smtClean="0"/>
              <a:t>Draw a picture of the distribution</a:t>
            </a:r>
          </a:p>
          <a:p>
            <a:pPr eaLnBrk="1" hangingPunct="1"/>
            <a:r>
              <a:rPr lang="en-US" smtClean="0"/>
              <a:t>Indicate the bounds</a:t>
            </a:r>
          </a:p>
          <a:p>
            <a:pPr eaLnBrk="1" hangingPunct="1"/>
            <a:r>
              <a:rPr lang="en-US" smtClean="0"/>
              <a:t>Look up the t statistic</a:t>
            </a:r>
          </a:p>
          <a:p>
            <a:pPr eaLnBrk="1" hangingPunct="1"/>
            <a:r>
              <a:rPr lang="en-US" smtClean="0"/>
              <a:t>Convert the t value into a raw mean</a:t>
            </a:r>
          </a:p>
        </p:txBody>
      </p:sp>
      <p:sp>
        <p:nvSpPr>
          <p:cNvPr id="72706" name="Title 3"/>
          <p:cNvSpPr>
            <a:spLocks noGrp="1"/>
          </p:cNvSpPr>
          <p:nvPr>
            <p:ph type="title"/>
          </p:nvPr>
        </p:nvSpPr>
        <p:spPr>
          <a:xfrm>
            <a:off x="1143000" y="838200"/>
            <a:ext cx="7772400" cy="381000"/>
          </a:xfrm>
        </p:spPr>
        <p:txBody>
          <a:bodyPr/>
          <a:lstStyle/>
          <a:p>
            <a:r>
              <a:rPr lang="en-US" smtClean="0"/>
              <a:t>Calculating Confidence Intervals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772400" cy="533400"/>
          </a:xfrm>
        </p:spPr>
        <p:txBody>
          <a:bodyPr/>
          <a:lstStyle/>
          <a:p>
            <a:r>
              <a:rPr lang="en-US" smtClean="0"/>
              <a:t>Example Confidence Interval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762000" y="1752600"/>
            <a:ext cx="80772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b="1" smtClean="0"/>
              <a:t>STEP 1: Draw a picture of a </a:t>
            </a:r>
            <a:r>
              <a:rPr lang="en-US" sz="2800" b="1" i="1" smtClean="0"/>
              <a:t>t </a:t>
            </a:r>
            <a:r>
              <a:rPr lang="en-US" sz="2800" b="1" smtClean="0"/>
              <a:t>distribution that includes the confidence interval</a:t>
            </a:r>
          </a:p>
          <a:p>
            <a:pPr>
              <a:buFontTx/>
              <a:buNone/>
            </a:pPr>
            <a:endParaRPr lang="en-US" sz="2800" b="1" smtClean="0"/>
          </a:p>
          <a:p>
            <a:pPr>
              <a:buFontTx/>
              <a:buNone/>
            </a:pPr>
            <a:endParaRPr lang="en-US" sz="2800" b="1" smtClean="0"/>
          </a:p>
          <a:p>
            <a:pPr>
              <a:buFontTx/>
              <a:buNone/>
            </a:pPr>
            <a:endParaRPr lang="en-US" sz="2800" b="1" smtClean="0"/>
          </a:p>
          <a:p>
            <a:pPr>
              <a:buFontTx/>
              <a:buNone/>
            </a:pPr>
            <a:endParaRPr lang="en-US" sz="2800" b="1" smtClean="0"/>
          </a:p>
          <a:p>
            <a:pPr>
              <a:buFontTx/>
              <a:buNone/>
            </a:pPr>
            <a:r>
              <a:rPr lang="en-US" sz="2800" b="1" smtClean="0"/>
              <a:t>STEP 2: Indicate the bounds of the confidence interval on the drawing</a:t>
            </a:r>
            <a:endParaRPr lang="en-US" smtClean="0"/>
          </a:p>
        </p:txBody>
      </p:sp>
      <p:pic>
        <p:nvPicPr>
          <p:cNvPr id="74755" name="Picture 5" descr="Fig 9-4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3048000"/>
            <a:ext cx="41719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915400" cy="533400"/>
          </a:xfrm>
        </p:spPr>
        <p:txBody>
          <a:bodyPr/>
          <a:lstStyle/>
          <a:p>
            <a:r>
              <a:rPr lang="en-US" smtClean="0"/>
              <a:t>Confidence Interval Continued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b="1" smtClean="0"/>
              <a:t>STEP 3: Look up the t statistics that fall at each line marking the middle 95%</a:t>
            </a:r>
          </a:p>
          <a:p>
            <a:pPr>
              <a:buFontTx/>
              <a:buNone/>
            </a:pPr>
            <a:endParaRPr lang="en-US" sz="2800" b="1" smtClean="0"/>
          </a:p>
          <a:p>
            <a:pPr>
              <a:buFontTx/>
              <a:buNone/>
            </a:pPr>
            <a:endParaRPr lang="en-US" sz="2800" b="1" smtClean="0"/>
          </a:p>
          <a:p>
            <a:pPr>
              <a:buFontTx/>
              <a:buNone/>
            </a:pPr>
            <a:endParaRPr lang="en-US" sz="2800" b="1" smtClean="0"/>
          </a:p>
          <a:p>
            <a:pPr>
              <a:buFontTx/>
              <a:buNone/>
            </a:pPr>
            <a:endParaRPr lang="en-US" sz="2800" b="1" smtClean="0"/>
          </a:p>
          <a:p>
            <a:endParaRPr lang="en-US" smtClean="0"/>
          </a:p>
        </p:txBody>
      </p:sp>
      <p:pic>
        <p:nvPicPr>
          <p:cNvPr id="75779" name="Picture 3" descr="Fig 9-5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429000"/>
            <a:ext cx="4876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b="1" smtClean="0"/>
              <a:t>STEP 4: Convert the t statistics back into raw means.</a:t>
            </a:r>
          </a:p>
          <a:p>
            <a:endParaRPr lang="en-US" smtClean="0"/>
          </a:p>
        </p:txBody>
      </p:sp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772400" cy="533400"/>
          </a:xfrm>
        </p:spPr>
        <p:txBody>
          <a:bodyPr/>
          <a:lstStyle/>
          <a:p>
            <a:r>
              <a:rPr lang="en-US" smtClean="0"/>
              <a:t>Confidence Interval Example</a:t>
            </a:r>
          </a:p>
        </p:txBody>
      </p:sp>
      <p:pic>
        <p:nvPicPr>
          <p:cNvPr id="76803" name="Picture 4" descr="Fig 9-6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3124200"/>
            <a:ext cx="4038600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Picture 5" descr="chp 9 conf i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105400"/>
            <a:ext cx="668178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7772400" cy="533400"/>
          </a:xfrm>
        </p:spPr>
        <p:txBody>
          <a:bodyPr/>
          <a:lstStyle/>
          <a:p>
            <a:r>
              <a:rPr lang="en-US" smtClean="0"/>
              <a:t>Confidence Interval Completed</a:t>
            </a:r>
          </a:p>
        </p:txBody>
      </p:sp>
      <p:sp>
        <p:nvSpPr>
          <p:cNvPr id="77826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3058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b="1" smtClean="0"/>
              <a:t>STEP 5: Check that the confidence interval makes sense</a:t>
            </a:r>
          </a:p>
          <a:p>
            <a:pPr>
              <a:buFontTx/>
              <a:buNone/>
            </a:pPr>
            <a:r>
              <a:rPr lang="en-US" sz="2800" smtClean="0"/>
              <a:t>The sample mean should fall exactly in the middle of the two ends of the interval:</a:t>
            </a:r>
          </a:p>
          <a:p>
            <a:pPr>
              <a:buFontTx/>
              <a:buNone/>
            </a:pPr>
            <a:r>
              <a:rPr lang="en-US" sz="2800" smtClean="0"/>
              <a:t>		4.71-7.8 = -3.09 and 10.89 - 7.8 = 3.09</a:t>
            </a:r>
          </a:p>
          <a:p>
            <a:pPr>
              <a:buFontTx/>
              <a:buNone/>
            </a:pPr>
            <a:r>
              <a:rPr lang="en-US" sz="2800" smtClean="0"/>
              <a:t>The confidence interval ranges from 3.09 below the sample mean to 3.09 above the sample mean.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>
          <a:xfrm>
            <a:off x="1066800" y="762000"/>
            <a:ext cx="7772400" cy="533400"/>
          </a:xfrm>
        </p:spPr>
        <p:txBody>
          <a:bodyPr/>
          <a:lstStyle/>
          <a:p>
            <a:r>
              <a:rPr lang="en-US" smtClean="0"/>
              <a:t>Interpretation of Confidence Interval</a:t>
            </a:r>
          </a:p>
        </p:txBody>
      </p:sp>
      <p:sp>
        <p:nvSpPr>
          <p:cNvPr id="78850" name="Content Placeholder 2"/>
          <p:cNvSpPr>
            <a:spLocks noGrp="1"/>
          </p:cNvSpPr>
          <p:nvPr>
            <p:ph idx="1"/>
          </p:nvPr>
        </p:nvSpPr>
        <p:spPr>
          <a:xfrm>
            <a:off x="914400" y="2057400"/>
            <a:ext cx="7772400" cy="28956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If we were to sample five students from the same population over and over, the 95% confidence interval would include the population mean 95% of the time.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533400"/>
          </a:xfrm>
        </p:spPr>
        <p:txBody>
          <a:bodyPr/>
          <a:lstStyle/>
          <a:p>
            <a:r>
              <a:rPr lang="en-US" smtClean="0"/>
              <a:t>Calculating Effect size</a:t>
            </a:r>
          </a:p>
        </p:txBody>
      </p:sp>
      <p:graphicFrame>
        <p:nvGraphicFramePr>
          <p:cNvPr id="6146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2133600" y="1905000"/>
          <a:ext cx="3352800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4" imgW="812520" imgH="393480" progId="Equation.3">
                  <p:embed/>
                </p:oleObj>
              </mc:Choice>
              <mc:Fallback>
                <p:oleObj name="Equation" r:id="rId4" imgW="812520" imgH="393480" progId="Equation.3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905000"/>
                        <a:ext cx="3352800" cy="162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3581400"/>
            <a:ext cx="7772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  <a:cs typeface="+mn-cs"/>
              </a:rPr>
              <a:t>For the counseling center data: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&gt;"/>
              <a:defRPr/>
            </a:pPr>
            <a:endParaRPr lang="en-US" sz="3200" kern="0" dirty="0">
              <a:solidFill>
                <a:srgbClr val="1862B2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066800" y="4419600"/>
          <a:ext cx="6624638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Equation" r:id="rId6" imgW="1955520" imgH="393480" progId="">
                  <p:embed/>
                </p:oleObj>
              </mc:Choice>
              <mc:Fallback>
                <p:oleObj name="Equation" r:id="rId6" imgW="1955520" imgH="3934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419600"/>
                        <a:ext cx="6624638" cy="1333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</a:t>
            </a:r>
            <a:r>
              <a:rPr lang="en-US" dirty="0"/>
              <a:t>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t</a:t>
            </a:r>
            <a:r>
              <a:rPr lang="en-US" dirty="0" smtClean="0"/>
              <a:t> distribution is used when we do not know the population information.</a:t>
            </a:r>
          </a:p>
          <a:p>
            <a:pPr lvl="1"/>
            <a:r>
              <a:rPr lang="en-US" dirty="0" smtClean="0"/>
              <a:t>So we use the sample to estimate the population information.</a:t>
            </a:r>
          </a:p>
          <a:p>
            <a:pPr lvl="1"/>
            <a:r>
              <a:rPr lang="en-US" dirty="0" smtClean="0"/>
              <a:t>Because we are using the sample, the </a:t>
            </a:r>
            <a:r>
              <a:rPr lang="en-US" i="1" dirty="0" smtClean="0"/>
              <a:t>t</a:t>
            </a:r>
            <a:r>
              <a:rPr lang="en-US" dirty="0" smtClean="0"/>
              <a:t> distribution changes based on that sample.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7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</a:t>
            </a:r>
            <a:r>
              <a:rPr lang="en-US" dirty="0"/>
              <a:t>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Noless_fig_09_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2209800"/>
            <a:ext cx="8128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457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When sample size increases, </a:t>
            </a:r>
            <a:r>
              <a:rPr lang="en-US" i="1" dirty="0" smtClean="0">
                <a:solidFill>
                  <a:schemeClr val="tx1"/>
                </a:solidFill>
              </a:rPr>
              <a:t>s </a:t>
            </a:r>
            <a:r>
              <a:rPr lang="en-US" dirty="0" smtClean="0">
                <a:solidFill>
                  <a:schemeClr val="tx1"/>
                </a:solidFill>
              </a:rPr>
              <a:t>(the spread of </a:t>
            </a:r>
            <a:r>
              <a:rPr lang="en-US" i="1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) </a:t>
            </a:r>
            <a:r>
              <a:rPr lang="en-US" dirty="0" smtClean="0">
                <a:solidFill>
                  <a:schemeClr val="tx1"/>
                </a:solidFill>
              </a:rPr>
              <a:t>approaches </a:t>
            </a:r>
            <a:r>
              <a:rPr lang="el-GR" dirty="0" smtClean="0">
                <a:solidFill>
                  <a:schemeClr val="tx1"/>
                </a:solidFill>
              </a:rPr>
              <a:t>σ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i="1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i="1" dirty="0" smtClean="0">
                <a:solidFill>
                  <a:schemeClr val="tx1"/>
                </a:solidFill>
              </a:rPr>
              <a:t>z</a:t>
            </a:r>
            <a:r>
              <a:rPr lang="en-US" dirty="0" smtClean="0">
                <a:solidFill>
                  <a:schemeClr val="tx1"/>
                </a:solidFill>
              </a:rPr>
              <a:t> become more equal</a:t>
            </a:r>
          </a:p>
          <a:p>
            <a:pPr eaLnBrk="1" hangingPunct="1"/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i="1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 distributions</a:t>
            </a:r>
          </a:p>
          <a:p>
            <a:pPr lvl="1" eaLnBrk="1" hangingPunct="1"/>
            <a:r>
              <a:rPr lang="en-US" dirty="0" smtClean="0"/>
              <a:t>Distributions of differences between means</a:t>
            </a:r>
          </a:p>
        </p:txBody>
      </p:sp>
      <p:sp>
        <p:nvSpPr>
          <p:cNvPr id="52226" name="Title 2"/>
          <p:cNvSpPr>
            <a:spLocks noGrp="1"/>
          </p:cNvSpPr>
          <p:nvPr>
            <p:ph type="title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smtClean="0"/>
              <a:t>The t Statistic</a:t>
            </a:r>
          </a:p>
        </p:txBody>
      </p:sp>
    </p:spTree>
    <p:extLst>
      <p:ext uri="{BB962C8B-B14F-4D97-AF65-F5344CB8AC3E}">
        <p14:creationId xmlns:p14="http://schemas.microsoft.com/office/powerpoint/2010/main" val="363294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5"/>
          <p:cNvSpPr txBox="1">
            <a:spLocks noChangeArrowheads="1"/>
          </p:cNvSpPr>
          <p:nvPr/>
        </p:nvSpPr>
        <p:spPr bwMode="auto">
          <a:xfrm>
            <a:off x="1066800" y="685800"/>
            <a:ext cx="8077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600" b="1">
                <a:solidFill>
                  <a:srgbClr val="800000"/>
                </a:solidFill>
                <a:latin typeface="Arial" charset="0"/>
              </a:rPr>
              <a:t>Wider and Flatter </a:t>
            </a:r>
            <a:r>
              <a:rPr lang="en-US" sz="3600" b="1" i="1">
                <a:solidFill>
                  <a:srgbClr val="800000"/>
                </a:solidFill>
                <a:latin typeface="Arial" charset="0"/>
              </a:rPr>
              <a:t>t</a:t>
            </a:r>
            <a:r>
              <a:rPr lang="en-US" sz="3600" b="1">
                <a:solidFill>
                  <a:srgbClr val="800000"/>
                </a:solidFill>
                <a:latin typeface="Arial" charset="0"/>
              </a:rPr>
              <a:t> Distributions</a:t>
            </a:r>
          </a:p>
        </p:txBody>
      </p:sp>
      <p:pic>
        <p:nvPicPr>
          <p:cNvPr id="54274" name="Picture 6" descr="Noless_fig_09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0" y="2209800"/>
            <a:ext cx="8128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159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533400"/>
          </a:xfrm>
        </p:spPr>
        <p:txBody>
          <a:bodyPr/>
          <a:lstStyle/>
          <a:p>
            <a:r>
              <a:rPr lang="en-US" smtClean="0"/>
              <a:t>Check Your Learning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838200" y="2133600"/>
            <a:ext cx="7772400" cy="4114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When would you use a </a:t>
            </a:r>
            <a:r>
              <a:rPr lang="en-US" i="1" dirty="0" smtClean="0">
                <a:solidFill>
                  <a:schemeClr val="tx1"/>
                </a:solidFill>
              </a:rPr>
              <a:t>z </a:t>
            </a:r>
            <a:r>
              <a:rPr lang="en-US" dirty="0" smtClean="0">
                <a:solidFill>
                  <a:schemeClr val="tx1"/>
                </a:solidFill>
              </a:rPr>
              <a:t>test?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When would you use a </a:t>
            </a:r>
            <a:r>
              <a:rPr lang="en-US" i="1" dirty="0" smtClean="0">
                <a:solidFill>
                  <a:schemeClr val="tx1"/>
                </a:solidFill>
              </a:rPr>
              <a:t>t </a:t>
            </a:r>
            <a:r>
              <a:rPr lang="en-US" dirty="0" smtClean="0">
                <a:solidFill>
                  <a:schemeClr val="tx1"/>
                </a:solidFill>
              </a:rPr>
              <a:t>test? </a:t>
            </a:r>
          </a:p>
        </p:txBody>
      </p:sp>
    </p:spTree>
    <p:extLst>
      <p:ext uri="{BB962C8B-B14F-4D97-AF65-F5344CB8AC3E}">
        <p14:creationId xmlns:p14="http://schemas.microsoft.com/office/powerpoint/2010/main" val="182362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i="1" dirty="0" smtClean="0"/>
              <a:t>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sample </a:t>
            </a:r>
            <a:r>
              <a:rPr lang="en-US" i="1" dirty="0" smtClean="0"/>
              <a:t>t</a:t>
            </a:r>
          </a:p>
          <a:p>
            <a:pPr lvl="1"/>
            <a:r>
              <a:rPr lang="en-US" dirty="0" smtClean="0"/>
              <a:t>One sample (group of people), population mean to compare against</a:t>
            </a:r>
          </a:p>
          <a:p>
            <a:r>
              <a:rPr lang="en-US" dirty="0" smtClean="0"/>
              <a:t>Dependent sample </a:t>
            </a:r>
            <a:r>
              <a:rPr lang="en-US" i="1" dirty="0" smtClean="0"/>
              <a:t>t</a:t>
            </a:r>
          </a:p>
          <a:p>
            <a:pPr lvl="1"/>
            <a:r>
              <a:rPr lang="en-US" dirty="0" smtClean="0"/>
              <a:t>One sample tested twice to compare those two scores</a:t>
            </a:r>
          </a:p>
          <a:p>
            <a:r>
              <a:rPr lang="en-US" dirty="0" smtClean="0"/>
              <a:t>Independent sample </a:t>
            </a:r>
            <a:r>
              <a:rPr lang="en-US" i="1" dirty="0" smtClean="0"/>
              <a:t>t</a:t>
            </a:r>
          </a:p>
          <a:p>
            <a:pPr lvl="1"/>
            <a:r>
              <a:rPr lang="en-US" dirty="0" smtClean="0"/>
              <a:t>Two samples to compare those two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7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</a:t>
            </a:r>
            <a:r>
              <a:rPr lang="en-US" dirty="0"/>
              <a:t> distributions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825229"/>
              </p:ext>
            </p:extLst>
          </p:nvPr>
        </p:nvGraphicFramePr>
        <p:xfrm>
          <a:off x="1331913" y="3505200"/>
          <a:ext cx="24780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7" name="Equation" r:id="rId3" imgW="1307880" imgH="482400" progId="Equation.3">
                  <p:embed/>
                </p:oleObj>
              </mc:Choice>
              <mc:Fallback>
                <p:oleObj name="Equation" r:id="rId3" imgW="1307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505200"/>
                        <a:ext cx="2478087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247643"/>
              </p:ext>
            </p:extLst>
          </p:nvPr>
        </p:nvGraphicFramePr>
        <p:xfrm>
          <a:off x="5867400" y="3457575"/>
          <a:ext cx="223837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8" name="Equation" r:id="rId5" imgW="1180800" imgH="507960" progId="Equation.3">
                  <p:embed/>
                </p:oleObj>
              </mc:Choice>
              <mc:Fallback>
                <p:oleObj name="Equation" r:id="rId5" imgW="11808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457575"/>
                        <a:ext cx="2238375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381000" y="2133600"/>
            <a:ext cx="4876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2" algn="ctr"/>
            <a:r>
              <a:rPr lang="en-US" dirty="0"/>
              <a:t>Sample Standard Deviation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10000" y="2133600"/>
            <a:ext cx="5486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2" algn="ctr"/>
            <a:r>
              <a:rPr lang="en-US" dirty="0"/>
              <a:t>Population Standard Deviation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807803"/>
            <a:ext cx="3373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we did before…</a:t>
            </a:r>
          </a:p>
          <a:p>
            <a:r>
              <a:rPr lang="en-US" dirty="0" smtClean="0"/>
              <a:t>Biased estimate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73227" y="4800600"/>
            <a:ext cx="2937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formula…</a:t>
            </a:r>
          </a:p>
          <a:p>
            <a:r>
              <a:rPr lang="en-US" dirty="0" smtClean="0"/>
              <a:t>Unbiased estimate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99754" y="5917010"/>
            <a:ext cx="3269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some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0285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616</Words>
  <Application>Microsoft Macintosh PowerPoint</Application>
  <PresentationFormat>On-screen Show (4:3)</PresentationFormat>
  <Paragraphs>122</Paragraphs>
  <Slides>29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Blank Presentation</vt:lpstr>
      <vt:lpstr>Equation</vt:lpstr>
      <vt:lpstr>The Single-Sample  t Test</vt:lpstr>
      <vt:lpstr>t distributions</vt:lpstr>
      <vt:lpstr>t distributions</vt:lpstr>
      <vt:lpstr>t distributions</vt:lpstr>
      <vt:lpstr>The t Statistic</vt:lpstr>
      <vt:lpstr>PowerPoint Presentation</vt:lpstr>
      <vt:lpstr>Check Your Learning</vt:lpstr>
      <vt:lpstr>Types of t</vt:lpstr>
      <vt:lpstr>t distributions</vt:lpstr>
      <vt:lpstr>Calculating the Estimated Population SD</vt:lpstr>
      <vt:lpstr>PowerPoint Presentation</vt:lpstr>
      <vt:lpstr>SPSS Steps</vt:lpstr>
      <vt:lpstr>Calculating Standard Error for the t Statistic</vt:lpstr>
      <vt:lpstr>PowerPoint Presentation</vt:lpstr>
      <vt:lpstr>t distributions</vt:lpstr>
      <vt:lpstr>SPSS</vt:lpstr>
      <vt:lpstr>SPSS</vt:lpstr>
      <vt:lpstr>SPSS</vt:lpstr>
      <vt:lpstr>SPSS</vt:lpstr>
      <vt:lpstr>Hypothesis Tests: The Single Sample t Test</vt:lpstr>
      <vt:lpstr>PowerPoint Presentation</vt:lpstr>
      <vt:lpstr>PowerPoint Presentation</vt:lpstr>
      <vt:lpstr>Calculating Confidence Intervals</vt:lpstr>
      <vt:lpstr>Example Confidence Interval</vt:lpstr>
      <vt:lpstr>Confidence Interval Continued</vt:lpstr>
      <vt:lpstr>Confidence Interval Example</vt:lpstr>
      <vt:lpstr>Confidence Interval Completed</vt:lpstr>
      <vt:lpstr>Interpretation of Confidence Interval</vt:lpstr>
      <vt:lpstr>Calculating Effect size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139</cp:revision>
  <dcterms:created xsi:type="dcterms:W3CDTF">2010-01-19T19:01:20Z</dcterms:created>
  <dcterms:modified xsi:type="dcterms:W3CDTF">2014-03-19T02:54:16Z</dcterms:modified>
</cp:coreProperties>
</file>